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1008" autoAdjust="0"/>
  </p:normalViewPr>
  <p:slideViewPr>
    <p:cSldViewPr snapToGrid="0">
      <p:cViewPr>
        <p:scale>
          <a:sx n="42" d="100"/>
          <a:sy n="42" d="100"/>
        </p:scale>
        <p:origin x="153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8C159-1697-4E96-9CAF-A9589623CA89}" type="datetimeFigureOut">
              <a:rPr lang="fr-MA" smtClean="0"/>
              <a:t>19/10/2025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2C923-815B-438A-9CE1-EE6CC6BAC17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7838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400" b="1" dirty="0"/>
              <a:t>Dans cette séance vous allez apprendre à classer les mots grammaticalement. Pour ce faire on va s’appuyer sur un corpus en lien avec l’univers de l’économie et la gestion. Clique</a:t>
            </a:r>
            <a:endParaRPr lang="fr-MA" sz="14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2C923-815B-438A-9CE1-EE6CC6BAC177}" type="slidenum">
              <a:rPr lang="fr-MA" smtClean="0"/>
              <a:t>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965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93F4B-12E9-DECF-24CB-D582EDF75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B55D1E6-D202-41B4-1711-F3A70432FC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2CB53-6F16-B4D7-1175-3AECCF23F8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Classez les mots surlignés en rouge en mots variables ou invariables et précisez entre parenthèse sa nature grammaticale</a:t>
            </a:r>
            <a:endParaRPr lang="fr-MA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7C8A9A5-A8DD-6F12-8C7A-583AE52AC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2C923-815B-438A-9CE1-EE6CC6BAC177}" type="slidenum">
              <a:rPr lang="fr-MA" smtClean="0"/>
              <a:t>11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859717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D05BB-3036-7653-6775-E554F8DB4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4439ABF-5AC3-C968-3128-E422B7A15E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5793575-B0EE-F5F5-1648-02A94F46E5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Classez les mots surlignés en rouge par nature grammaticale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Attention CHAQUE est un déterminent indéfini (cas particulier invariable) Il est donc toujours situé devant un nom Pour être logique et cohérent, « chaque » ne peut être suivi d’un nom pluriel. Dans le cas d’un nom pluriel, utilisez « tous les ».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CHACUN / CHACUNE (pronom indéfini) EXEMPLE </a:t>
            </a:r>
            <a:r>
              <a:rPr lang="fr-F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 BIENS valent dix DIRHAMS chacun.</a:t>
            </a:r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 être logique et cohérent, « chaque » ne peut être suivi d’un nom pluriel. Dans le cas d’un nom pluriel, utilisez « tous les ». EXEMPLE « Ainsi au lieu de dire « chaque vacances », dites « toutes les vacances ».</a:t>
            </a:r>
          </a:p>
          <a:p>
            <a:pPr fontAlgn="base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« chaque » est </a:t>
            </a:r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répété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ou </a:t>
            </a:r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coordonné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le verbe reste au singulier. Néanmoins, le pluriel est également autorisé.</a:t>
            </a:r>
          </a:p>
          <a:p>
            <a:pPr fontAlgn="base"/>
            <a:r>
              <a:rPr lang="fr-F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Chaque salarier, chaque responsable doit accomplir son travail. (ou : Chaque salarier, chaque responsable doivent accomplir son travail…)</a:t>
            </a:r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fr-FR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Chaque femme et chaque homme doit se faire vacciner. (ou : Chaque femme et chaque homme doivent…)</a:t>
            </a:r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MA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7250DFA-26CC-D5B6-046A-A72683D0A5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2C923-815B-438A-9CE1-EE6CC6BAC177}" type="slidenum">
              <a:rPr lang="fr-MA" smtClean="0"/>
              <a:t>12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91650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39D8C-8B2A-C4BC-28D0-71AD28065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8923F8-2F26-728C-DA84-72C9DF71BA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DD676E0-72B0-6CF1-0A37-BEC9FD593A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Prenez le plan comptable, </a:t>
            </a:r>
          </a:p>
          <a:p>
            <a:r>
              <a:rPr lang="fr-FR" b="1" dirty="0"/>
              <a:t>Relevez 10 noms, 10 verbes, 10 adjectifs, 4 adverbes</a:t>
            </a:r>
          </a:p>
          <a:p>
            <a:endParaRPr lang="fr-FR" b="1" dirty="0"/>
          </a:p>
          <a:p>
            <a:r>
              <a:rPr lang="fr-FR" b="1" dirty="0"/>
              <a:t>Verbes: à percevoir, 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4457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Etat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impôts et taxes à payer 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3493 Intérêts courus et non échus à percevoir </a:t>
            </a:r>
          </a:p>
          <a:p>
            <a:r>
              <a:rPr lang="fr-MA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3451 Subventions à recevoir 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34271 Clients - factures à établir 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3417 Rabais, remises et ristournes à obtenir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2812 Amortissements des charges à répartir 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061 Engagements de crédit-bail restant à courir 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5111 Chèques à encaisser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4484 Obligations échues à rembourser 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4427 Rabais, remises et ristournes à accorder </a:t>
            </a:r>
          </a:p>
          <a:p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Adverbes: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045 Effet circulant </a:t>
            </a:r>
            <a:r>
              <a:rPr lang="fr-F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sous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l’endos de l’entreprise </a:t>
            </a:r>
          </a:p>
          <a:p>
            <a:r>
              <a:rPr lang="fr-MA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1354 Provisions </a:t>
            </a:r>
            <a:r>
              <a:rPr lang="fr-MA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pour</a:t>
            </a:r>
            <a:r>
              <a:rPr lang="fr-MA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investissements 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8600 Résultat </a:t>
            </a:r>
            <a:r>
              <a:rPr lang="fr-F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avant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impôts 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8800 Résultat </a:t>
            </a:r>
            <a:r>
              <a:rPr lang="fr-F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après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impôts </a:t>
            </a:r>
          </a:p>
          <a:p>
            <a:endParaRPr lang="fr-MA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AFA88B-FDDD-2190-CB99-164C00C24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2C923-815B-438A-9CE1-EE6CC6BAC177}" type="slidenum">
              <a:rPr lang="fr-MA" smtClean="0"/>
              <a:t>13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65759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Donnez moi des mots (diversifiés).</a:t>
            </a:r>
          </a:p>
          <a:p>
            <a:r>
              <a:rPr lang="fr-FR" b="1" dirty="0"/>
              <a:t>Combien de mots variables et mots invariables?</a:t>
            </a:r>
            <a:endParaRPr lang="fr-MA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2C923-815B-438A-9CE1-EE6CC6BAC177}" type="slidenum">
              <a:rPr lang="fr-MA" smtClean="0"/>
              <a:t>3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8635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95178-18C3-1B33-9314-7E0CDCFFE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5BCC217-BDE4-63F5-5012-857453030B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6841604-66F4-F942-9619-C3CBDE5F5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56FBC4-9E0A-235C-C01B-89FAECD08B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2C923-815B-438A-9CE1-EE6CC6BAC177}" type="slidenum">
              <a:rPr lang="fr-MA" smtClean="0"/>
              <a:t>4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22492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0E35B-5563-03F9-E5DF-A94F328C9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D508A3E-5195-1B86-19F2-9ED5F8A851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2BC4DAF-DEDF-7AB2-2C02-DA42B44367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6CD04B-89AF-E809-462C-48FCBD9EF1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2C923-815B-438A-9CE1-EE6CC6BAC177}" type="slidenum">
              <a:rPr lang="fr-MA" smtClean="0"/>
              <a:t>5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023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F68A7-B700-6A73-6051-A6A1CC42F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B695014-C8FD-4B83-E2B0-A3A80FA729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EDB7B9D-FE2A-5120-BB13-E017F5818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E41BBB-E91B-5411-CA14-AC57CEE9E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2C923-815B-438A-9CE1-EE6CC6BAC177}" type="slidenum">
              <a:rPr lang="fr-MA" smtClean="0"/>
              <a:t>6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6721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CD7C8-D723-1DF3-C02F-99008C265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3C9200E-7401-38A6-F00A-A8CA7063EA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E5A627-B2DD-C220-C88D-022CBEFA18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478B67-62BE-3857-B94A-04A2DB2CCF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2C923-815B-438A-9CE1-EE6CC6BAC177}" type="slidenum">
              <a:rPr lang="fr-MA" smtClean="0"/>
              <a:t>7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69590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26D49-06CC-850C-C13E-C3477071C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F17BC8D-90B3-5A04-7374-81151D92C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7DE2556-4F01-7277-04AD-493A6E4A0F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E9E975-4926-1053-64D8-86C397BC8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2C923-815B-438A-9CE1-EE6CC6BAC177}" type="slidenum">
              <a:rPr lang="fr-MA" smtClean="0"/>
              <a:t>8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14607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C2A1D-055B-2364-1EDA-F08C59FB7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36E135B-38F4-6394-41E5-12E24B1C87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82023F3-C35E-055D-997A-4F58BA725B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Classez les mots surlignés en rouge en mots variables ou invariables et précisez entre parenthèse sa nature grammaticale</a:t>
            </a:r>
            <a:endParaRPr lang="fr-MA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ECACE22-6978-4D1F-C3F6-75967E384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2C923-815B-438A-9CE1-EE6CC6BAC177}" type="slidenum">
              <a:rPr lang="fr-MA" smtClean="0"/>
              <a:t>9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19687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E81A6-9971-6124-AA63-C9F40A27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6190BB7-6DF7-BFC8-D926-6227E6EE98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6A5754E-0AA3-A864-3E2A-A791AAC36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mot BIEN </a:t>
            </a:r>
          </a:p>
          <a:p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Adverbe :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modifie un verbe, un adjectif ou un autre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adverbe.Exemple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« Elle chante bien. » (modifie le verbe chanter) </a:t>
            </a:r>
          </a:p>
          <a:p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 commun :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peut représenter une action ou un concept et prendre le genre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masculin.Exemple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« Il faut faire le bien. » </a:t>
            </a:r>
          </a:p>
          <a:p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Adjectif :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qualifie un nom, mais reste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invariable.Exemple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« C'est un homme bien. » </a:t>
            </a:r>
          </a:p>
          <a:p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Interjection :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exprime une émotion ou une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réaction.Exemple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« Bien, on peut continuer. » </a:t>
            </a:r>
          </a:p>
          <a:p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Conjonction de subordination :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Dans l'expression « bien que », il s'agit de la conjonction de subordination qui introduit une proposition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concessive.Exemple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« Bien qu'il pleuve, nous irons nous promener. » </a:t>
            </a:r>
          </a:p>
          <a:p>
            <a:endParaRPr lang="fr-MA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5A08EC-0CAF-14E4-1882-FAA196A346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2C923-815B-438A-9CE1-EE6CC6BAC177}" type="slidenum">
              <a:rPr lang="fr-MA" smtClean="0"/>
              <a:t>10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106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10/19/2025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E36636D-D922-432D-A958-524484B5923D}" type="datetimeFigureOut">
              <a:rPr lang="en-US" dirty="0"/>
              <a:pPr/>
              <a:t>10/19/2025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F28FB93-0A08-4E7D-8E63-9EFA29F1E093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2" r:id="rId10"/>
    <p:sldLayoutId id="2147483853" r:id="rId11"/>
    <p:sldLayoutId id="2147483854" r:id="rId12"/>
    <p:sldLayoutId id="2147483855" r:id="rId13"/>
    <p:sldLayoutId id="2147483858" r:id="rId14"/>
    <p:sldLayoutId id="2147483859" r:id="rId15"/>
    <p:sldLayoutId id="2147483850" r:id="rId16"/>
    <p:sldLayoutId id="214748385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56EF09-F7C4-A09C-929A-A7396F957D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888919"/>
            <a:ext cx="12192000" cy="1416160"/>
          </a:xfrm>
        </p:spPr>
        <p:txBody>
          <a:bodyPr>
            <a:normAutofit fontScale="90000"/>
          </a:bodyPr>
          <a:lstStyle/>
          <a:p>
            <a:br>
              <a:rPr lang="fr-FR" sz="5200" noProof="0" dirty="0">
                <a:solidFill>
                  <a:schemeClr val="bg1"/>
                </a:solidFill>
              </a:rPr>
            </a:br>
            <a:r>
              <a:rPr lang="fr-FR" sz="5200" noProof="0" dirty="0">
                <a:solidFill>
                  <a:schemeClr val="bg1"/>
                </a:solidFill>
              </a:rPr>
              <a:t>Séance 1</a:t>
            </a:r>
            <a:br>
              <a:rPr lang="fr-FR" sz="5200" noProof="0" dirty="0">
                <a:solidFill>
                  <a:schemeClr val="bg1"/>
                </a:solidFill>
              </a:rPr>
            </a:br>
            <a:r>
              <a:rPr lang="fr-FR" sz="5200" noProof="0" dirty="0">
                <a:solidFill>
                  <a:schemeClr val="bg1"/>
                </a:solidFill>
              </a:rPr>
              <a:t>La nature / la classe grammaticale du mot 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EBBCD73-6F35-8E33-4EAF-0C00E10FF135}"/>
              </a:ext>
            </a:extLst>
          </p:cNvPr>
          <p:cNvSpPr txBox="1">
            <a:spLocks/>
          </p:cNvSpPr>
          <p:nvPr/>
        </p:nvSpPr>
        <p:spPr>
          <a:xfrm>
            <a:off x="0" y="3864104"/>
            <a:ext cx="12192000" cy="47854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noProof="0" dirty="0">
                <a:solidFill>
                  <a:schemeClr val="bg1"/>
                </a:solidFill>
              </a:rPr>
              <a:t>Cours de français (Semestre 1)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ABBAE97-2B28-FE64-59ED-C6214CF13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64222" y="2695799"/>
            <a:ext cx="2463555" cy="73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Licence D'Université Spécialisée ENCG Kénitra | Kenitra">
            <a:extLst>
              <a:ext uri="{FF2B5EF4-FFF2-40B4-BE49-F238E27FC236}">
                <a16:creationId xmlns:a16="http://schemas.microsoft.com/office/drawing/2014/main" id="{3F85B069-2D9C-080E-E1A8-14B113948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738" y="0"/>
            <a:ext cx="2694524" cy="269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791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560245-DBEB-828B-4C45-A63F5FC78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2DE83D5-4633-3D0D-CF13-802056AD5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691" y="5504156"/>
            <a:ext cx="10761685" cy="131795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AF892B5-FDA3-7FE5-6D77-0542913882F9}"/>
              </a:ext>
            </a:extLst>
          </p:cNvPr>
          <p:cNvSpPr txBox="1"/>
          <p:nvPr/>
        </p:nvSpPr>
        <p:spPr>
          <a:xfrm>
            <a:off x="83069" y="35885"/>
            <a:ext cx="1210893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Actuellement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, le Maroc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développe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stratégiquement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son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économie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.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Rapidement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, le pays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progresse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dans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plusieurs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secteurs. L'industrie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automobile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produit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et exporte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beaucoup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. Le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tourisme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attire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constamment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des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visiteurs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. Les énergies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renouvelables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avancent très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bien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. Les investissements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étrangers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arrivent massivement.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Cependant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,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certains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défis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persistent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.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Aujourd'hui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, l'économie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marocaine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croît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régulièrement.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Donc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, les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perspectives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restent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favorables.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Le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gouvernement travaille activement.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Partout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, les infrastructures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s'améliorent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.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Pourtant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, le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chômage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des jeunes préoccupe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sérieusement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. Alors, les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réformes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 continuent </a:t>
            </a:r>
            <a:r>
              <a:rPr lang="fr-FR" sz="3200" b="1" i="0" dirty="0">
                <a:effectLst/>
                <a:highlight>
                  <a:srgbClr val="FF0000"/>
                </a:highlight>
                <a:latin typeface="Times" panose="02020603060405020304" pitchFamily="18" charset="0"/>
              </a:rPr>
              <a:t>courageusement</a:t>
            </a:r>
            <a:r>
              <a:rPr lang="fr-FR" sz="3200" b="1" i="0" dirty="0">
                <a:effectLst/>
                <a:latin typeface="Times" panose="02020603060405020304" pitchFamily="18" charset="0"/>
              </a:rPr>
              <a:t>.</a:t>
            </a:r>
            <a:br>
              <a:rPr lang="fr-FR" sz="3200" dirty="0">
                <a:latin typeface="Times" panose="02020603060405020304" pitchFamily="18" charset="0"/>
              </a:rPr>
            </a:br>
            <a:endParaRPr lang="fr-MA" sz="3200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6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9153CE-756E-25EA-2A64-D51C560C7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BD268E-A765-9C21-B654-56C2A15531AA}"/>
              </a:ext>
            </a:extLst>
          </p:cNvPr>
          <p:cNvSpPr/>
          <p:nvPr/>
        </p:nvSpPr>
        <p:spPr>
          <a:xfrm>
            <a:off x="618338" y="2321004"/>
            <a:ext cx="1146499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3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EXERCICE 2 </a:t>
            </a:r>
          </a:p>
        </p:txBody>
      </p:sp>
    </p:spTree>
    <p:extLst>
      <p:ext uri="{BB962C8B-B14F-4D97-AF65-F5344CB8AC3E}">
        <p14:creationId xmlns:p14="http://schemas.microsoft.com/office/powerpoint/2010/main" val="1458896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F84260-0641-3BB1-D4E0-E7512070F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42EF41-D36E-4A3A-C4F7-9B175B90711F}"/>
              </a:ext>
            </a:extLst>
          </p:cNvPr>
          <p:cNvSpPr/>
          <p:nvPr/>
        </p:nvSpPr>
        <p:spPr>
          <a:xfrm>
            <a:off x="-76200" y="167640"/>
            <a:ext cx="12374880" cy="684033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fr-FR" sz="3500" b="1" dirty="0"/>
              <a:t>Phrases :</a:t>
            </a:r>
          </a:p>
          <a:p>
            <a:endParaRPr lang="fr-FR" sz="3500" b="1" dirty="0"/>
          </a:p>
          <a:p>
            <a:pPr marL="514350" indent="-514350">
              <a:buFont typeface="+mj-lt"/>
              <a:buAutoNum type="arabicPeriod"/>
            </a:pPr>
            <a:r>
              <a:rPr lang="fr-FR" sz="3350" dirty="0"/>
              <a:t>La </a:t>
            </a:r>
            <a:r>
              <a:rPr lang="fr-FR" sz="3350" dirty="0">
                <a:highlight>
                  <a:srgbClr val="FF0000"/>
                </a:highlight>
              </a:rPr>
              <a:t>croissance</a:t>
            </a:r>
            <a:r>
              <a:rPr lang="fr-FR" sz="3350" dirty="0"/>
              <a:t> économique </a:t>
            </a:r>
            <a:r>
              <a:rPr lang="fr-FR" sz="3350" dirty="0">
                <a:highlight>
                  <a:srgbClr val="FF0000"/>
                </a:highlight>
              </a:rPr>
              <a:t>soutenable</a:t>
            </a:r>
            <a:r>
              <a:rPr lang="fr-FR" sz="3350" dirty="0"/>
              <a:t> est </a:t>
            </a:r>
            <a:r>
              <a:rPr lang="fr-FR" sz="3350" dirty="0">
                <a:highlight>
                  <a:srgbClr val="FF0000"/>
                </a:highlight>
              </a:rPr>
              <a:t>un</a:t>
            </a:r>
            <a:r>
              <a:rPr lang="fr-FR" sz="3350" dirty="0"/>
              <a:t> objectif </a:t>
            </a:r>
            <a:r>
              <a:rPr lang="fr-FR" sz="3350" dirty="0">
                <a:highlight>
                  <a:srgbClr val="FF0000"/>
                </a:highlight>
              </a:rPr>
              <a:t>prioritaire</a:t>
            </a:r>
            <a:r>
              <a:rPr lang="fr-FR" sz="335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350" dirty="0">
                <a:highlight>
                  <a:srgbClr val="FF0000"/>
                </a:highlight>
              </a:rPr>
              <a:t>Les</a:t>
            </a:r>
            <a:r>
              <a:rPr lang="fr-FR" sz="3350" dirty="0"/>
              <a:t> investisseurs </a:t>
            </a:r>
            <a:r>
              <a:rPr lang="fr-FR" sz="3350" dirty="0">
                <a:highlight>
                  <a:srgbClr val="FF0000"/>
                </a:highlight>
              </a:rPr>
              <a:t>analysent</a:t>
            </a:r>
            <a:r>
              <a:rPr lang="fr-FR" sz="3350" dirty="0"/>
              <a:t> </a:t>
            </a:r>
            <a:r>
              <a:rPr lang="fr-FR" sz="3350" dirty="0">
                <a:highlight>
                  <a:srgbClr val="FF0000"/>
                </a:highlight>
              </a:rPr>
              <a:t>attentivement</a:t>
            </a:r>
            <a:r>
              <a:rPr lang="fr-FR" sz="3350" dirty="0"/>
              <a:t> les marchés financiers.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350" dirty="0">
                <a:highlight>
                  <a:srgbClr val="FF0000"/>
                </a:highlight>
              </a:rPr>
              <a:t>Notre</a:t>
            </a:r>
            <a:r>
              <a:rPr lang="fr-FR" sz="3350" dirty="0"/>
              <a:t> stratégie </a:t>
            </a:r>
            <a:r>
              <a:rPr lang="fr-FR" sz="3350" dirty="0">
                <a:highlight>
                  <a:srgbClr val="FF0000"/>
                </a:highlight>
              </a:rPr>
              <a:t>commerciale</a:t>
            </a:r>
            <a:r>
              <a:rPr lang="fr-FR" sz="3350" dirty="0"/>
              <a:t> doit nous différencier </a:t>
            </a:r>
            <a:r>
              <a:rPr lang="fr-FR" sz="3350" dirty="0">
                <a:highlight>
                  <a:srgbClr val="FF0000"/>
                </a:highlight>
              </a:rPr>
              <a:t>clairement</a:t>
            </a:r>
            <a:r>
              <a:rPr lang="fr-FR" sz="335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dirty="0">
                <a:highlight>
                  <a:srgbClr val="FF0000"/>
                </a:highlight>
              </a:rPr>
              <a:t>Le</a:t>
            </a:r>
            <a:r>
              <a:rPr lang="fr-FR" sz="3200" dirty="0"/>
              <a:t> directeur </a:t>
            </a:r>
            <a:r>
              <a:rPr lang="fr-FR" sz="3200" dirty="0">
                <a:highlight>
                  <a:srgbClr val="FF0000"/>
                </a:highlight>
              </a:rPr>
              <a:t>étudie</a:t>
            </a:r>
            <a:r>
              <a:rPr lang="fr-FR" sz="3200" dirty="0"/>
              <a:t> scrupuleusement </a:t>
            </a:r>
            <a:r>
              <a:rPr lang="fr-FR" sz="3200" i="1" dirty="0">
                <a:highlight>
                  <a:srgbClr val="FF0000"/>
                </a:highlight>
              </a:rPr>
              <a:t>chaque</a:t>
            </a:r>
            <a:r>
              <a:rPr lang="fr-FR" sz="3200" dirty="0"/>
              <a:t> proposition </a:t>
            </a:r>
            <a:r>
              <a:rPr lang="fr-FR" sz="3200" dirty="0">
                <a:highlight>
                  <a:srgbClr val="FF0000"/>
                </a:highlight>
              </a:rPr>
              <a:t>de</a:t>
            </a:r>
            <a:r>
              <a:rPr lang="fr-FR" sz="3200" dirty="0"/>
              <a:t> budget.</a:t>
            </a:r>
            <a:endParaRPr lang="fr-FR" sz="3350" dirty="0"/>
          </a:p>
          <a:p>
            <a:pPr marL="514350" indent="-514350">
              <a:buFont typeface="+mj-lt"/>
              <a:buAutoNum type="arabicPeriod"/>
            </a:pPr>
            <a:r>
              <a:rPr lang="fr-FR" sz="3350" dirty="0"/>
              <a:t>Une gestion </a:t>
            </a:r>
            <a:r>
              <a:rPr lang="fr-FR" sz="3350" dirty="0">
                <a:highlight>
                  <a:srgbClr val="FF0000"/>
                </a:highlight>
              </a:rPr>
              <a:t>optimale</a:t>
            </a:r>
            <a:r>
              <a:rPr lang="fr-FR" sz="3350" dirty="0"/>
              <a:t> des ressources humaines est </a:t>
            </a:r>
            <a:r>
              <a:rPr lang="fr-FR" sz="3350" dirty="0">
                <a:highlight>
                  <a:srgbClr val="FF0000"/>
                </a:highlight>
              </a:rPr>
              <a:t>essentielle</a:t>
            </a:r>
            <a:r>
              <a:rPr lang="fr-FR" sz="335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350" dirty="0"/>
              <a:t>Ils </a:t>
            </a:r>
            <a:r>
              <a:rPr lang="fr-FR" sz="3350" dirty="0">
                <a:highlight>
                  <a:srgbClr val="FF0000"/>
                </a:highlight>
              </a:rPr>
              <a:t>négocient</a:t>
            </a:r>
            <a:r>
              <a:rPr lang="fr-FR" sz="3350" dirty="0"/>
              <a:t> activement </a:t>
            </a:r>
            <a:r>
              <a:rPr lang="fr-FR" sz="3350" dirty="0">
                <a:highlight>
                  <a:srgbClr val="FF0000"/>
                </a:highlight>
              </a:rPr>
              <a:t>avec</a:t>
            </a:r>
            <a:r>
              <a:rPr lang="fr-FR" sz="3350" dirty="0"/>
              <a:t> </a:t>
            </a:r>
            <a:r>
              <a:rPr lang="fr-FR" sz="3350" dirty="0">
                <a:highlight>
                  <a:srgbClr val="FF0000"/>
                </a:highlight>
              </a:rPr>
              <a:t>leurs</a:t>
            </a:r>
            <a:r>
              <a:rPr lang="fr-FR" sz="3350" dirty="0"/>
              <a:t> fournisseurs </a:t>
            </a:r>
            <a:r>
              <a:rPr lang="fr-FR" sz="3350" dirty="0">
                <a:highlight>
                  <a:srgbClr val="FF0000"/>
                </a:highlight>
              </a:rPr>
              <a:t>asiatiques</a:t>
            </a:r>
            <a:r>
              <a:rPr lang="fr-FR" sz="335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350" dirty="0"/>
              <a:t>La productivité de l'entreprise a </a:t>
            </a:r>
            <a:r>
              <a:rPr lang="fr-FR" sz="3350" dirty="0">
                <a:highlight>
                  <a:srgbClr val="FF0000"/>
                </a:highlight>
              </a:rPr>
              <a:t>considérablement</a:t>
            </a:r>
            <a:r>
              <a:rPr lang="fr-FR" sz="3350" dirty="0"/>
              <a:t> augmenté.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350" dirty="0">
                <a:highlight>
                  <a:srgbClr val="FF0000"/>
                </a:highlight>
              </a:rPr>
              <a:t>Ce</a:t>
            </a:r>
            <a:r>
              <a:rPr lang="fr-FR" sz="3350" dirty="0"/>
              <a:t> rapport </a:t>
            </a:r>
            <a:r>
              <a:rPr lang="fr-FR" sz="3350" dirty="0">
                <a:highlight>
                  <a:srgbClr val="FF0000"/>
                </a:highlight>
              </a:rPr>
              <a:t>trimestriel</a:t>
            </a:r>
            <a:r>
              <a:rPr lang="fr-FR" sz="3350" dirty="0"/>
              <a:t> sera présenté demain </a:t>
            </a:r>
            <a:r>
              <a:rPr lang="fr-FR" sz="3350" dirty="0">
                <a:highlight>
                  <a:srgbClr val="FF0000"/>
                </a:highlight>
              </a:rPr>
              <a:t>matin</a:t>
            </a:r>
            <a:r>
              <a:rPr lang="fr-FR" sz="335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350" dirty="0">
                <a:highlight>
                  <a:srgbClr val="FF0000"/>
                </a:highlight>
              </a:rPr>
              <a:t>Nous</a:t>
            </a:r>
            <a:r>
              <a:rPr lang="fr-FR" sz="3350" dirty="0"/>
              <a:t> devons réduire </a:t>
            </a:r>
            <a:r>
              <a:rPr lang="fr-FR" sz="3350" dirty="0">
                <a:highlight>
                  <a:srgbClr val="FF0000"/>
                </a:highlight>
              </a:rPr>
              <a:t>nos</a:t>
            </a:r>
            <a:r>
              <a:rPr lang="fr-FR" sz="3350" dirty="0"/>
              <a:t> </a:t>
            </a:r>
            <a:r>
              <a:rPr lang="fr-FR" sz="3350" dirty="0">
                <a:highlight>
                  <a:srgbClr val="FF0000"/>
                </a:highlight>
              </a:rPr>
              <a:t>coûts</a:t>
            </a:r>
            <a:r>
              <a:rPr lang="fr-FR" sz="3350" dirty="0"/>
              <a:t> fixes et </a:t>
            </a:r>
            <a:r>
              <a:rPr lang="fr-FR" sz="3350" dirty="0">
                <a:highlight>
                  <a:srgbClr val="FF0000"/>
                </a:highlight>
              </a:rPr>
              <a:t>variables</a:t>
            </a:r>
            <a:r>
              <a:rPr lang="fr-FR" sz="335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350" dirty="0">
                <a:highlight>
                  <a:srgbClr val="FF0000"/>
                </a:highlight>
              </a:rPr>
              <a:t>Malgré</a:t>
            </a:r>
            <a:r>
              <a:rPr lang="fr-FR" sz="3350" dirty="0"/>
              <a:t> la concurrence </a:t>
            </a:r>
            <a:r>
              <a:rPr lang="fr-FR" sz="3350" dirty="0">
                <a:highlight>
                  <a:srgbClr val="FF0000"/>
                </a:highlight>
              </a:rPr>
              <a:t>féroce</a:t>
            </a:r>
            <a:r>
              <a:rPr lang="fr-FR" sz="3350" dirty="0"/>
              <a:t>, </a:t>
            </a:r>
            <a:r>
              <a:rPr lang="fr-FR" sz="3350" dirty="0">
                <a:highlight>
                  <a:srgbClr val="FF0000"/>
                </a:highlight>
              </a:rPr>
              <a:t>notre</a:t>
            </a:r>
            <a:r>
              <a:rPr lang="fr-FR" sz="3350" dirty="0"/>
              <a:t> chiffre d'affaires </a:t>
            </a:r>
            <a:r>
              <a:rPr lang="fr-FR" sz="3350" dirty="0">
                <a:highlight>
                  <a:srgbClr val="FF0000"/>
                </a:highlight>
              </a:rPr>
              <a:t>progresse</a:t>
            </a:r>
            <a:r>
              <a:rPr lang="fr-FR" sz="3350" dirty="0"/>
              <a:t>.</a:t>
            </a:r>
            <a:br>
              <a:rPr lang="fr-FR" sz="3500" dirty="0"/>
            </a:br>
            <a:endParaRPr lang="fr-FR" sz="35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4025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977FBF-C6C8-C127-4791-AA79B34A7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ED873B-5976-2E19-D68C-3A0664015624}"/>
              </a:ext>
            </a:extLst>
          </p:cNvPr>
          <p:cNvSpPr/>
          <p:nvPr/>
        </p:nvSpPr>
        <p:spPr>
          <a:xfrm>
            <a:off x="5369441" y="792480"/>
            <a:ext cx="5441285" cy="11904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66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EXERCICE 3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A80CC86-1FB4-637F-1128-32F32915C6F1}"/>
              </a:ext>
            </a:extLst>
          </p:cNvPr>
          <p:cNvSpPr txBox="1"/>
          <p:nvPr/>
        </p:nvSpPr>
        <p:spPr>
          <a:xfrm>
            <a:off x="4069080" y="2120059"/>
            <a:ext cx="8122920" cy="22081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</a:pPr>
            <a:r>
              <a:rPr lang="en-US" sz="48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Relevez</a:t>
            </a:r>
            <a:r>
              <a:rPr lang="en-US" sz="48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10 noms, 10 </a:t>
            </a:r>
            <a:r>
              <a:rPr lang="en-US" sz="48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verbes</a:t>
            </a:r>
            <a:r>
              <a:rPr lang="en-US" sz="48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10 </a:t>
            </a:r>
            <a:r>
              <a:rPr lang="en-US" sz="48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adjectifs</a:t>
            </a:r>
            <a:r>
              <a:rPr lang="en-US" sz="48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4 </a:t>
            </a:r>
            <a:r>
              <a:rPr lang="en-US" sz="48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adverbes</a:t>
            </a:r>
            <a:endParaRPr lang="en-US" sz="4800" b="1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AAFF90-89E1-46D5-B8B5-3BFDBB92D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49" y="1"/>
            <a:ext cx="4690532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8012AEA-069F-88E3-86B0-3AE2C64A2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92480"/>
            <a:ext cx="4232129" cy="527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67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B24FAF-D002-921A-B32B-9E5F445C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800" noProof="0" dirty="0">
                <a:solidFill>
                  <a:schemeClr val="tx1"/>
                </a:solidFill>
              </a:rPr>
              <a:t>La grammaire, c’est quoi?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FF7AFEE-44A0-B491-68E4-AA1CA17640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989803" y="1750742"/>
            <a:ext cx="10201746" cy="1567913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E32A5C4-6626-CBE7-5041-C8200A9718B9}"/>
              </a:ext>
            </a:extLst>
          </p:cNvPr>
          <p:cNvSpPr txBox="1"/>
          <p:nvPr/>
        </p:nvSpPr>
        <p:spPr>
          <a:xfrm>
            <a:off x="3132815" y="3413440"/>
            <a:ext cx="6094140" cy="83099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spcBef>
                <a:spcPct val="0"/>
              </a:spcBef>
              <a:buNone/>
              <a:defRPr sz="48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fr-FR" noProof="0" dirty="0">
                <a:solidFill>
                  <a:schemeClr val="tx1"/>
                </a:solidFill>
              </a:rPr>
              <a:t>Quelle est son utilité?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5A348B5-47B8-E77B-BACB-C570A2F62144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</a:blip>
          <a:stretch>
            <a:fillRect/>
          </a:stretch>
        </p:blipFill>
        <p:spPr>
          <a:xfrm>
            <a:off x="3413109" y="4630133"/>
            <a:ext cx="5533551" cy="1369223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607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BE3051-97E8-9361-EA47-ABCB15924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2E33DD-C6B2-8310-56BD-3641C7F56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800" noProof="0" dirty="0">
                <a:solidFill>
                  <a:schemeClr val="tx1"/>
                </a:solidFill>
              </a:rPr>
              <a:t>Qu’est ce qu’un mot?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F3943E8-0CDA-C659-715A-D4760EC67643}"/>
              </a:ext>
            </a:extLst>
          </p:cNvPr>
          <p:cNvSpPr txBox="1"/>
          <p:nvPr/>
        </p:nvSpPr>
        <p:spPr>
          <a:xfrm>
            <a:off x="3132815" y="3413440"/>
            <a:ext cx="6094140" cy="83099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ctr">
              <a:spcBef>
                <a:spcPct val="0"/>
              </a:spcBef>
              <a:buNone/>
              <a:defRPr sz="48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fr-FR" noProof="0" dirty="0">
                <a:solidFill>
                  <a:schemeClr val="tx1"/>
                </a:solidFill>
              </a:rPr>
              <a:t>Proposez quelques mots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8B36808-B3F9-17DA-40BB-B6488A73C2F1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1149081" y="1762082"/>
            <a:ext cx="10061606" cy="145851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F6B0160-A3C1-35EA-7947-0E07B13C6E65}"/>
              </a:ext>
            </a:extLst>
          </p:cNvPr>
          <p:cNvSpPr txBox="1"/>
          <p:nvPr/>
        </p:nvSpPr>
        <p:spPr>
          <a:xfrm>
            <a:off x="520862" y="4437285"/>
            <a:ext cx="11953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noProof="0" dirty="0"/>
              <a:t>Entreprise – économie – acheter – fournir – lucratif – brut – efficacement – stratégiquement – mais – car – cette – la – Elle – lui – sans – pour – Hein! – Allo! </a:t>
            </a:r>
          </a:p>
        </p:txBody>
      </p:sp>
    </p:spTree>
    <p:extLst>
      <p:ext uri="{BB962C8B-B14F-4D97-AF65-F5344CB8AC3E}">
        <p14:creationId xmlns:p14="http://schemas.microsoft.com/office/powerpoint/2010/main" val="7214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A85BFA-7A9D-130F-4975-623CE6C26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C11610-5404-78D0-5374-510E7E5A5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459" y="0"/>
            <a:ext cx="10353762" cy="977030"/>
          </a:xfrm>
        </p:spPr>
        <p:txBody>
          <a:bodyPr>
            <a:noAutofit/>
          </a:bodyPr>
          <a:lstStyle/>
          <a:p>
            <a:r>
              <a:rPr lang="fr-FR" sz="3600" noProof="0" dirty="0">
                <a:solidFill>
                  <a:schemeClr val="tx1"/>
                </a:solidFill>
              </a:rPr>
              <a:t>Donc combien y a-t-il de mots variables? </a:t>
            </a:r>
            <a:br>
              <a:rPr lang="fr-FR" sz="3600" noProof="0" dirty="0">
                <a:solidFill>
                  <a:schemeClr val="tx1"/>
                </a:solidFill>
              </a:rPr>
            </a:br>
            <a:r>
              <a:rPr lang="fr-FR" sz="3600" noProof="0" dirty="0">
                <a:solidFill>
                  <a:schemeClr val="tx1"/>
                </a:solidFill>
              </a:rPr>
              <a:t>Et combien y a-t-il de mots invariables?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CD764EB-E1E0-376C-2223-7B645FF7B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150482"/>
              </p:ext>
            </p:extLst>
          </p:nvPr>
        </p:nvGraphicFramePr>
        <p:xfrm>
          <a:off x="119418" y="1118559"/>
          <a:ext cx="11953164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6582">
                  <a:extLst>
                    <a:ext uri="{9D8B030D-6E8A-4147-A177-3AD203B41FA5}">
                      <a16:colId xmlns:a16="http://schemas.microsoft.com/office/drawing/2014/main" val="1010245833"/>
                    </a:ext>
                  </a:extLst>
                </a:gridCol>
                <a:gridCol w="5976582">
                  <a:extLst>
                    <a:ext uri="{9D8B030D-6E8A-4147-A177-3AD203B41FA5}">
                      <a16:colId xmlns:a16="http://schemas.microsoft.com/office/drawing/2014/main" val="2640167492"/>
                    </a:ext>
                  </a:extLst>
                </a:gridCol>
              </a:tblGrid>
              <a:tr h="502429">
                <a:tc>
                  <a:txBody>
                    <a:bodyPr/>
                    <a:lstStyle/>
                    <a:p>
                      <a:pPr algn="ctr"/>
                      <a:r>
                        <a:rPr lang="fr-FR" sz="2800" noProof="0" dirty="0"/>
                        <a:t>A. Mots variables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noProof="0" dirty="0"/>
                        <a:t>B. Mots invariables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994400"/>
                  </a:ext>
                </a:extLst>
              </a:tr>
              <a:tr h="1329958">
                <a:tc>
                  <a:txBody>
                    <a:bodyPr/>
                    <a:lstStyle/>
                    <a:p>
                      <a:pPr algn="ctr"/>
                      <a:r>
                        <a:rPr lang="fr-FR" sz="2800" b="1" noProof="0" dirty="0"/>
                        <a:t>Entreprise – économie – acheter – fournir – lucratif – brut – cette – la – Elle – lui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noProof="0" dirty="0"/>
                        <a:t>efficacement – stratégiquement – mais – car – sans – pour – Hein! – Allo!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917332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FDC7FE3-E4D6-8338-F6AD-2EDBEB2BCC1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418" y="3008319"/>
            <a:ext cx="12072582" cy="384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39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2F579D-BC01-3559-9E98-9C75A9B3D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3AAD9B93-0021-BCD9-4DAB-BA2C05FCF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62473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644577">
                  <a:extLst>
                    <a:ext uri="{9D8B030D-6E8A-4147-A177-3AD203B41FA5}">
                      <a16:colId xmlns:a16="http://schemas.microsoft.com/office/drawing/2014/main" val="562848716"/>
                    </a:ext>
                  </a:extLst>
                </a:gridCol>
                <a:gridCol w="2278505">
                  <a:extLst>
                    <a:ext uri="{9D8B030D-6E8A-4147-A177-3AD203B41FA5}">
                      <a16:colId xmlns:a16="http://schemas.microsoft.com/office/drawing/2014/main" val="2659032477"/>
                    </a:ext>
                  </a:extLst>
                </a:gridCol>
                <a:gridCol w="3102964">
                  <a:extLst>
                    <a:ext uri="{9D8B030D-6E8A-4147-A177-3AD203B41FA5}">
                      <a16:colId xmlns:a16="http://schemas.microsoft.com/office/drawing/2014/main" val="1357356011"/>
                    </a:ext>
                  </a:extLst>
                </a:gridCol>
                <a:gridCol w="6165954">
                  <a:extLst>
                    <a:ext uri="{9D8B030D-6E8A-4147-A177-3AD203B41FA5}">
                      <a16:colId xmlns:a16="http://schemas.microsoft.com/office/drawing/2014/main" val="3026010621"/>
                    </a:ext>
                  </a:extLst>
                </a:gridCol>
              </a:tblGrid>
              <a:tr h="2145192">
                <a:tc rowSpan="3">
                  <a:txBody>
                    <a:bodyPr/>
                    <a:lstStyle/>
                    <a:p>
                      <a:pPr algn="ctr"/>
                      <a:r>
                        <a:rPr lang="fr-FR" sz="4800" noProof="0" dirty="0"/>
                        <a:t>Mots variables</a:t>
                      </a:r>
                      <a:endParaRPr lang="fr-FR" sz="4800" noProof="0" dirty="0">
                        <a:latin typeface="Times" panose="02020603060405020304" pitchFamily="18" charset="0"/>
                      </a:endParaRPr>
                    </a:p>
                  </a:txBody>
                  <a:tcPr vert="vert270" anchor="ctr">
                    <a:lnR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28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Noms substantifs</a:t>
                      </a:r>
                      <a:endParaRPr lang="fr-FR" sz="2800" b="1" noProof="0" dirty="0">
                        <a:solidFill>
                          <a:schemeClr val="bg1"/>
                        </a:solidFill>
                        <a:effectLst/>
                        <a:latin typeface="Times" panose="020206030604050203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Désignent un être ou une chose.</a:t>
                      </a:r>
                      <a:endParaRPr lang="fr-FR" sz="2000" b="1" noProof="0" dirty="0">
                        <a:solidFill>
                          <a:schemeClr val="bg1"/>
                        </a:solidFill>
                        <a:effectLst/>
                        <a:latin typeface="Times" panose="020206030604050203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1. Nom commun : désigne des personnes, animaux, choses. Ex : comptable, chien, argent.</a:t>
                      </a:r>
                      <a:b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</a:b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2. Nom propre : désigne des personnes (physique et morale) , animaux, ville, pays et contient. Ex : Mohamed, </a:t>
                      </a:r>
                      <a:r>
                        <a:rPr lang="fr-FR" sz="2000" b="1" noProof="0" dirty="0" err="1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Umnia</a:t>
                      </a: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 Bank, Jack, Kénitra, Maroc, Afrique.</a:t>
                      </a:r>
                      <a:endParaRPr lang="fr-FR" sz="2000" b="1" noProof="0" dirty="0">
                        <a:solidFill>
                          <a:schemeClr val="bg1"/>
                        </a:solidFill>
                        <a:effectLst/>
                        <a:latin typeface="Times" panose="020206030604050203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367216"/>
                  </a:ext>
                </a:extLst>
              </a:tr>
              <a:tr h="1842192">
                <a:tc vMerge="1"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24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Déterminants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Articles</a:t>
                      </a: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Adjectifs : 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Déterminent et introduisent un nom ou un groupe de noms, précisent le genre et le nombre, et forment avec lui un groupe nominal (GN)</a:t>
                      </a:r>
                      <a:endParaRPr lang="fr-FR" sz="2000" b="1" noProof="0" dirty="0">
                        <a:solidFill>
                          <a:schemeClr val="bg1"/>
                        </a:solidFill>
                        <a:effectLst/>
                        <a:latin typeface="Times" panose="020206030604050203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1. Article défini : le, la, les.</a:t>
                      </a:r>
                      <a:b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</a:b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2. Article indéfini : un, une, des.</a:t>
                      </a:r>
                      <a:b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</a:b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3. Partitif : du, de la, de l’, des.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4. Autres déterminants : adjectifs possessifs, numéraux, ordinaux, interrogatifs, exclamatifs.</a:t>
                      </a:r>
                      <a:endParaRPr lang="fr-FR" sz="2000" b="1" noProof="0" dirty="0">
                        <a:solidFill>
                          <a:schemeClr val="bg1"/>
                        </a:solidFill>
                        <a:effectLst/>
                        <a:latin typeface="Times" panose="020206030604050203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191465"/>
                  </a:ext>
                </a:extLst>
              </a:tr>
              <a:tr h="2870616">
                <a:tc vMerge="1"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24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Adjectifs</a:t>
                      </a:r>
                      <a:endParaRPr lang="fr-FR" sz="2400" b="1" noProof="0" dirty="0">
                        <a:solidFill>
                          <a:schemeClr val="bg1"/>
                        </a:solidFill>
                        <a:effectLst/>
                        <a:latin typeface="Times" panose="020206030604050203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Apportent une précision sur un nom, indiquent la qualité (qualificatif). Il le caractérise</a:t>
                      </a:r>
                      <a:endParaRPr lang="fr-FR" sz="2000" b="1" noProof="0" dirty="0">
                        <a:solidFill>
                          <a:schemeClr val="bg1"/>
                        </a:solidFill>
                        <a:effectLst/>
                        <a:latin typeface="Times" panose="020206030604050203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1. Possessif : mon, ton, son, ma, sa, leur.</a:t>
                      </a:r>
                      <a:b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</a:b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2. Démonstratif : ce, cette, cet, ces</a:t>
                      </a:r>
                      <a:b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</a:b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3. Indéfini : aucun, quelque, chaque, autre.</a:t>
                      </a:r>
                      <a:b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</a:b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4. Interrogatif : quelle(s).</a:t>
                      </a:r>
                      <a:b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</a:b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5. Exclamatif : quel(s).</a:t>
                      </a:r>
                      <a:b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</a:b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6. . Numéraux : cardinaux (un, deux, trois…) et ordinaux (premier, deuxième, troisième…).</a:t>
                      </a:r>
                      <a:b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</a:br>
                      <a:r>
                        <a:rPr lang="fr-FR" sz="2000" b="1" noProof="0" dirty="0">
                          <a:solidFill>
                            <a:schemeClr val="bg1"/>
                          </a:solidFill>
                          <a:effectLst/>
                          <a:latin typeface="Times" panose="02020603060405020304" pitchFamily="18" charset="0"/>
                        </a:rPr>
                        <a:t>7. Participes présents et passés : travaillant, épuisé.</a:t>
                      </a:r>
                      <a:endParaRPr lang="fr-FR" sz="2000" b="1" noProof="0" dirty="0">
                        <a:solidFill>
                          <a:schemeClr val="bg1"/>
                        </a:solidFill>
                        <a:effectLst/>
                        <a:latin typeface="Times" panose="020206030604050203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735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60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EA9A6B-BD54-F21B-87AA-65AB72B5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6C9D17F7-EC64-1462-CC28-50E4ED452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6110"/>
            <a:ext cx="12180736" cy="686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87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84DD66-95DA-C11B-9ABE-2C1AE4AAC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03A5BD3-B75D-2D6B-C487-F9BC1F128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05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D1E324-4D9D-905A-0204-2A2A12CE3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8582D75-ECBC-E4E0-9AEC-399CEE000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643" y="0"/>
            <a:ext cx="122126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671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31487B-72D9-2C78-6EEC-A59A9FF40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FE7F7B-2CDC-867C-8DB8-9470A5512DAC}"/>
              </a:ext>
            </a:extLst>
          </p:cNvPr>
          <p:cNvSpPr/>
          <p:nvPr/>
        </p:nvSpPr>
        <p:spPr>
          <a:xfrm>
            <a:off x="618338" y="2321004"/>
            <a:ext cx="1146499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3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EXERCICE 1 </a:t>
            </a:r>
          </a:p>
        </p:txBody>
      </p:sp>
    </p:spTree>
    <p:extLst>
      <p:ext uri="{BB962C8B-B14F-4D97-AF65-F5344CB8AC3E}">
        <p14:creationId xmlns:p14="http://schemas.microsoft.com/office/powerpoint/2010/main" val="35244402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ois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TM04033929[[fn=Ardoise]]</Template>
  <TotalTime>2610</TotalTime>
  <Words>1123</Words>
  <Application>Microsoft Office PowerPoint</Application>
  <PresentationFormat>Grand écran</PresentationFormat>
  <Paragraphs>97</Paragraphs>
  <Slides>13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Aptos</vt:lpstr>
      <vt:lpstr>Arial</vt:lpstr>
      <vt:lpstr>Calisto MT</vt:lpstr>
      <vt:lpstr>Times</vt:lpstr>
      <vt:lpstr>Wingdings 2</vt:lpstr>
      <vt:lpstr>Ardoise</vt:lpstr>
      <vt:lpstr> Séance 1 La nature / la classe grammaticale du mot </vt:lpstr>
      <vt:lpstr>La grammaire, c’est quoi?</vt:lpstr>
      <vt:lpstr>Qu’est ce qu’un mot?</vt:lpstr>
      <vt:lpstr>Donc combien y a-t-il de mots variables?  Et combien y a-t-il de mots invariables?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 BOUCHIKHI ZOUHIR</dc:creator>
  <cp:lastModifiedBy>EL BOUCHIKHI ZOUHIR</cp:lastModifiedBy>
  <cp:revision>9</cp:revision>
  <dcterms:created xsi:type="dcterms:W3CDTF">2025-10-11T18:35:53Z</dcterms:created>
  <dcterms:modified xsi:type="dcterms:W3CDTF">2025-10-19T21:43:15Z</dcterms:modified>
</cp:coreProperties>
</file>